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517" r:id="rId9"/>
    <p:sldId id="518" r:id="rId10"/>
    <p:sldId id="523" r:id="rId11"/>
    <p:sldId id="513" r:id="rId12"/>
    <p:sldId id="419" r:id="rId13"/>
    <p:sldId id="520" r:id="rId14"/>
    <p:sldId id="519" r:id="rId15"/>
    <p:sldId id="51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4DC"/>
    <a:srgbClr val="5F84C1"/>
    <a:srgbClr val="C5D8F0"/>
    <a:srgbClr val="CC00FF"/>
    <a:srgbClr val="7BA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6894" autoAdjust="0"/>
  </p:normalViewPr>
  <p:slideViewPr>
    <p:cSldViewPr snapToGrid="0" snapToObjects="1"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A0813-80E8-43D5-9667-6FBB53EDA57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FBF3-481E-484F-92BD-DA4222FC6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6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FBF3-481E-484F-92BD-DA4222FC67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FBF3-481E-484F-92BD-DA4222FC67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1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FBF3-481E-484F-92BD-DA4222FC67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FBF3-481E-484F-92BD-DA4222FC67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7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7B4D-1BCC-EC4C-A75F-46B8D80DAFD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7C47-8FFA-3F4E-A392-FA6B2D43E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 advClick="0" advTm="7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7B4D-1BCC-EC4C-A75F-46B8D80DAFD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7C47-8FFA-3F4E-A392-FA6B2D43E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transition spd="slow" advClick="0" advTm="7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7B4D-1BCC-EC4C-A75F-46B8D80DAFD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7C47-8FFA-3F4E-A392-FA6B2D43E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transition spd="slow" advClick="0" advTm="7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7B4D-1BCC-EC4C-A75F-46B8D80DAFD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7C47-8FFA-3F4E-A392-FA6B2D43E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ransition spd="slow" advClick="0" advTm="7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7B4D-1BCC-EC4C-A75F-46B8D80DAFD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7C47-8FFA-3F4E-A392-FA6B2D43E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ransition spd="slow" advClick="0" advTm="7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7B4D-1BCC-EC4C-A75F-46B8D80DAFD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7C47-8FFA-3F4E-A392-FA6B2D43E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transition spd="slow" advClick="0" advTm="7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7B4D-1BCC-EC4C-A75F-46B8D80DAFD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7C47-8FFA-3F4E-A392-FA6B2D43E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transition spd="slow" advClick="0" advTm="7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7B4D-1BCC-EC4C-A75F-46B8D80DAFD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7C47-8FFA-3F4E-A392-FA6B2D43E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ransition spd="slow" advClick="0" advTm="7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7B4D-1BCC-EC4C-A75F-46B8D80DAFD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7C47-8FFA-3F4E-A392-FA6B2D43E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ransition spd="slow" advClick="0" advTm="7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7B4D-1BCC-EC4C-A75F-46B8D80DAFD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7C47-8FFA-3F4E-A392-FA6B2D43E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transition spd="slow" advClick="0" advTm="7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7B4D-1BCC-EC4C-A75F-46B8D80DAFD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7C47-8FFA-3F4E-A392-FA6B2D43E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ransition spd="slow" advClick="0" advTm="7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7B4D-1BCC-EC4C-A75F-46B8D80DAFD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7C47-8FFA-3F4E-A392-FA6B2D43E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7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oxschools.org/gibbshs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"/>
            <a:ext cx="9144000" cy="167636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WELCOME TO GIBBS HIGH SCHOOL</a:t>
            </a:r>
            <a:endParaRPr lang="en-US" sz="3600" b="1" dirty="0">
              <a:ln w="25400">
                <a:solidFill>
                  <a:srgbClr val="7BA4DB"/>
                </a:solidFill>
              </a:ln>
              <a:latin typeface="Georgia"/>
              <a:cs typeface="Georgia"/>
            </a:endParaRPr>
          </a:p>
        </p:txBody>
      </p:sp>
      <p:pic>
        <p:nvPicPr>
          <p:cNvPr id="7" name="Picture 6" descr="Gibbs G Luna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371176"/>
            <a:ext cx="9042400" cy="45970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511831"/>
            <a:ext cx="9144000" cy="1676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HOME OF THE EAGLES</a:t>
            </a:r>
            <a:endParaRPr lang="en-US" sz="3600" b="1" dirty="0">
              <a:ln w="25400">
                <a:solidFill>
                  <a:srgbClr val="7BA4DB"/>
                </a:solidFill>
              </a:ln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797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431800"/>
            <a:ext cx="8807174" cy="5067299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“A lot of kids we recruit play multiple sports, and I think that’s how it should be. Players should be able to experience high school and play as many sports as they want. That’s how I grew up.”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>
                <a:latin typeface="Georgia" panose="02040502050405020303" pitchFamily="18" charset="0"/>
              </a:rPr>
              <a:t>Dana </a:t>
            </a:r>
            <a:r>
              <a:rPr lang="en-US" sz="2800" dirty="0" err="1" smtClean="0">
                <a:latin typeface="Georgia" panose="02040502050405020303" pitchFamily="18" charset="0"/>
              </a:rPr>
              <a:t>Holgorsen</a:t>
            </a:r>
            <a:r>
              <a:rPr lang="en-US" sz="2800" dirty="0" smtClean="0">
                <a:latin typeface="Georgia" panose="02040502050405020303" pitchFamily="18" charset="0"/>
              </a:rPr>
              <a:t/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sz="2800" dirty="0" smtClean="0">
                <a:latin typeface="Georgia" panose="02040502050405020303" pitchFamily="18" charset="0"/>
              </a:rPr>
              <a:t>Head Football Coach</a:t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sz="2800" dirty="0" smtClean="0">
                <a:latin typeface="Georgia" panose="02040502050405020303" pitchFamily="18" charset="0"/>
              </a:rPr>
              <a:t>University of Houston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3200" b="1" dirty="0">
              <a:ln w="34925" cap="flat">
                <a:solidFill>
                  <a:srgbClr val="7BA4DB"/>
                </a:solidFill>
                <a:round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000023063\AppData\Local\Microsoft\Windows\Temporary Internet Files\Content.IE5\GNIPFEVI\spo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1" y="4149724"/>
            <a:ext cx="3122612" cy="22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5914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Athletic Events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094473"/>
            <a:ext cx="890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  <a:latin typeface="Georgia"/>
                <a:cs typeface="Georgia"/>
              </a:rPr>
              <a:t>Upcoming Sports: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633758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1/20 </a:t>
            </a:r>
            <a:r>
              <a:rPr lang="en-US" sz="3200" dirty="0" smtClean="0">
                <a:latin typeface="Georgia" panose="02040502050405020303" pitchFamily="18" charset="0"/>
              </a:rPr>
              <a:t>– Basketball vs Seymour</a:t>
            </a:r>
          </a:p>
          <a:p>
            <a:r>
              <a:rPr lang="en-US" sz="3200" dirty="0" smtClean="0">
                <a:latin typeface="Georgia" panose="02040502050405020303" pitchFamily="18" charset="0"/>
              </a:rPr>
              <a:t>1/21 – Wrestling District Duals</a:t>
            </a:r>
          </a:p>
          <a:p>
            <a:r>
              <a:rPr lang="en-US" sz="3200" dirty="0" smtClean="0">
                <a:latin typeface="Georgia" panose="02040502050405020303" pitchFamily="18" charset="0"/>
              </a:rPr>
              <a:t>1/23 – Basketball vs </a:t>
            </a:r>
            <a:r>
              <a:rPr lang="en-US" sz="3200" dirty="0" smtClean="0">
                <a:latin typeface="Georgia" panose="02040502050405020303" pitchFamily="18" charset="0"/>
              </a:rPr>
              <a:t>Claiborne</a:t>
            </a:r>
          </a:p>
          <a:p>
            <a:r>
              <a:rPr lang="en-US" sz="3200" dirty="0" smtClean="0">
                <a:latin typeface="Georgia" panose="02040502050405020303" pitchFamily="18" charset="0"/>
              </a:rPr>
              <a:t>1/24 – Wrestling Region Duals @ Halls</a:t>
            </a:r>
          </a:p>
          <a:p>
            <a:r>
              <a:rPr lang="en-US" sz="3200" dirty="0" smtClean="0">
                <a:latin typeface="Georgia" panose="02040502050405020303" pitchFamily="18" charset="0"/>
              </a:rPr>
              <a:t>1/24 – Basketball @ Northview</a:t>
            </a:r>
          </a:p>
          <a:p>
            <a:r>
              <a:rPr lang="en-US" sz="3200" dirty="0" smtClean="0">
                <a:latin typeface="Georgia" panose="02040502050405020303" pitchFamily="18" charset="0"/>
              </a:rPr>
              <a:t>1/26 – Wrestling Sectional Duals</a:t>
            </a:r>
          </a:p>
          <a:p>
            <a:r>
              <a:rPr lang="en-US" sz="3200" dirty="0" smtClean="0">
                <a:latin typeface="Georgia" panose="02040502050405020303" pitchFamily="18" charset="0"/>
              </a:rPr>
              <a:t>1/28 – Girls Wrestling @ Alcoa</a:t>
            </a:r>
            <a:endParaRPr lang="en-US" sz="3200" dirty="0" smtClean="0">
              <a:latin typeface="Georgia" panose="02040502050405020303" pitchFamily="18" charset="0"/>
            </a:endParaRPr>
          </a:p>
          <a:p>
            <a:r>
              <a:rPr lang="en-US" sz="3200" dirty="0" smtClean="0">
                <a:latin typeface="Georgia" panose="02040502050405020303" pitchFamily="18" charset="0"/>
              </a:rPr>
              <a:t>1/31 – Basketball @ Anderson Co</a:t>
            </a:r>
          </a:p>
          <a:p>
            <a:r>
              <a:rPr lang="en-US" sz="3200" dirty="0" smtClean="0">
                <a:latin typeface="Georgia" panose="02040502050405020303" pitchFamily="18" charset="0"/>
              </a:rPr>
              <a:t>2/3 – Basketball vs Halls</a:t>
            </a:r>
          </a:p>
          <a:p>
            <a:r>
              <a:rPr lang="en-US" sz="3200" dirty="0" smtClean="0">
                <a:latin typeface="Georgia" panose="02040502050405020303" pitchFamily="18" charset="0"/>
              </a:rPr>
              <a:t>2/4 – Wrestling TSSAA </a:t>
            </a:r>
            <a:r>
              <a:rPr lang="en-US" sz="3200" smtClean="0">
                <a:latin typeface="Georgia" panose="02040502050405020303" pitchFamily="18" charset="0"/>
              </a:rPr>
              <a:t>State Duals</a:t>
            </a:r>
            <a:endParaRPr lang="en-US" sz="32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209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Get Involved!!!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7589" y="1130638"/>
            <a:ext cx="883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eorgia"/>
                <a:cs typeface="Georgia"/>
              </a:rPr>
              <a:t>National Honor Society	Student Council</a:t>
            </a:r>
          </a:p>
          <a:p>
            <a:r>
              <a:rPr lang="en-US" sz="3600" dirty="0" smtClean="0">
                <a:latin typeface="Georgia"/>
                <a:cs typeface="Georgia"/>
              </a:rPr>
              <a:t>Spanish Honor Society	FBLA</a:t>
            </a:r>
          </a:p>
          <a:p>
            <a:r>
              <a:rPr lang="en-US" sz="3600" dirty="0" smtClean="0">
                <a:latin typeface="Georgia"/>
                <a:cs typeface="Georgia"/>
              </a:rPr>
              <a:t>Scholar’s Bowl					Link UP</a:t>
            </a:r>
          </a:p>
          <a:p>
            <a:r>
              <a:rPr lang="en-US" sz="3600" dirty="0" smtClean="0">
                <a:latin typeface="Georgia"/>
                <a:cs typeface="Georgia"/>
              </a:rPr>
              <a:t>Student Newspaper			French Club</a:t>
            </a:r>
          </a:p>
          <a:p>
            <a:r>
              <a:rPr lang="en-US" sz="3600" dirty="0" smtClean="0">
                <a:latin typeface="Georgia"/>
                <a:cs typeface="Georgia"/>
              </a:rPr>
              <a:t>Art Club								Book Club	</a:t>
            </a:r>
            <a:endParaRPr lang="en-US" sz="3600" dirty="0">
              <a:latin typeface="Georgia"/>
              <a:cs typeface="Georgia"/>
            </a:endParaRPr>
          </a:p>
          <a:p>
            <a:r>
              <a:rPr lang="en-US" sz="3600" dirty="0" smtClean="0">
                <a:latin typeface="Georgia"/>
                <a:cs typeface="Georgia"/>
              </a:rPr>
              <a:t>Unified Sports					HOSA 		</a:t>
            </a:r>
            <a:endParaRPr lang="en-US" sz="3600" dirty="0">
              <a:latin typeface="Georgia"/>
              <a:cs typeface="Georgia"/>
            </a:endParaRPr>
          </a:p>
          <a:p>
            <a:r>
              <a:rPr lang="en-US" sz="3600" dirty="0" smtClean="0">
                <a:latin typeface="Georgia"/>
                <a:cs typeface="Georgia"/>
              </a:rPr>
              <a:t>Teens for Christ				DECA</a:t>
            </a:r>
          </a:p>
          <a:p>
            <a:r>
              <a:rPr lang="en-US" sz="3600" dirty="0" smtClean="0">
                <a:latin typeface="Georgia"/>
                <a:cs typeface="Georgia"/>
              </a:rPr>
              <a:t>National Technical Honor Society  </a:t>
            </a:r>
          </a:p>
          <a:p>
            <a:r>
              <a:rPr lang="en-US" sz="3600" dirty="0" smtClean="0">
                <a:latin typeface="Georgia"/>
                <a:cs typeface="Georgia"/>
              </a:rPr>
              <a:t>Habitat for Humanity		TSA</a:t>
            </a:r>
          </a:p>
          <a:p>
            <a:r>
              <a:rPr lang="en-US" sz="3600" dirty="0" smtClean="0">
                <a:latin typeface="Georgia"/>
                <a:cs typeface="Georgia"/>
              </a:rPr>
              <a:t>Early Morning Bible Study		FCA		 	</a:t>
            </a:r>
          </a:p>
        </p:txBody>
      </p:sp>
    </p:spTree>
    <p:extLst>
      <p:ext uri="{BB962C8B-B14F-4D97-AF65-F5344CB8AC3E}">
        <p14:creationId xmlns:p14="http://schemas.microsoft.com/office/powerpoint/2010/main" val="166277756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19050">
                  <a:solidFill>
                    <a:srgbClr val="7BA4D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Students of the Month</a:t>
            </a:r>
            <a:endParaRPr lang="en-US" sz="6000" dirty="0">
              <a:ln w="19050">
                <a:solidFill>
                  <a:srgbClr val="7BA4D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1" y="1612900"/>
            <a:ext cx="9144000" cy="50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November</a:t>
            </a:r>
          </a:p>
          <a:p>
            <a:pPr marL="0" indent="0" algn="ctr">
              <a:buNone/>
            </a:pPr>
            <a:r>
              <a:rPr lang="en-US" sz="4400" dirty="0">
                <a:latin typeface="Georgia" panose="02040502050405020303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9</a:t>
            </a:r>
            <a:r>
              <a:rPr lang="en-US" sz="4400" baseline="30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th</a:t>
            </a:r>
            <a:r>
              <a:rPr lang="en-US" sz="4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 Grade</a:t>
            </a:r>
          </a:p>
          <a:p>
            <a:pPr marL="0" indent="0" algn="ctr">
              <a:buNone/>
            </a:pPr>
            <a:r>
              <a:rPr lang="en-US" sz="4400" dirty="0" smtClean="0">
                <a:latin typeface="Georgia" panose="02040502050405020303" pitchFamily="18" charset="0"/>
              </a:rPr>
              <a:t>Landon Harris   Emily Harper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10</a:t>
            </a:r>
            <a:r>
              <a:rPr lang="en-US" sz="4400" baseline="30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th</a:t>
            </a:r>
            <a:r>
              <a:rPr lang="en-US" sz="4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 Grade</a:t>
            </a:r>
          </a:p>
          <a:p>
            <a:pPr marL="0" indent="0" algn="ctr">
              <a:buNone/>
            </a:pPr>
            <a:r>
              <a:rPr lang="en-US" sz="4000" dirty="0" smtClean="0">
                <a:latin typeface="Georgia" panose="02040502050405020303" pitchFamily="18" charset="0"/>
              </a:rPr>
              <a:t>Matthew </a:t>
            </a:r>
            <a:r>
              <a:rPr lang="en-US" sz="4000" dirty="0" err="1" smtClean="0">
                <a:latin typeface="Georgia" panose="02040502050405020303" pitchFamily="18" charset="0"/>
              </a:rPr>
              <a:t>McClead</a:t>
            </a:r>
            <a:r>
              <a:rPr lang="en-US" sz="4000" dirty="0" smtClean="0">
                <a:latin typeface="Georgia" panose="02040502050405020303" pitchFamily="18" charset="0"/>
              </a:rPr>
              <a:t>   Maven Dykes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51527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19050">
                  <a:solidFill>
                    <a:srgbClr val="7BA4D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Students of the Month</a:t>
            </a:r>
            <a:endParaRPr lang="en-US" sz="6000" dirty="0">
              <a:ln w="19050">
                <a:solidFill>
                  <a:srgbClr val="7BA4D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1" y="1612900"/>
            <a:ext cx="9144000" cy="50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November</a:t>
            </a:r>
          </a:p>
          <a:p>
            <a:pPr marL="0" indent="0" algn="ctr">
              <a:buNone/>
            </a:pPr>
            <a:r>
              <a:rPr lang="en-US" sz="4400" dirty="0">
                <a:latin typeface="Georgia" panose="02040502050405020303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11</a:t>
            </a:r>
            <a:r>
              <a:rPr lang="en-US" sz="4400" baseline="30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th</a:t>
            </a:r>
            <a:r>
              <a:rPr lang="en-US" sz="4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 Grade</a:t>
            </a:r>
          </a:p>
          <a:p>
            <a:pPr marL="0" indent="0" algn="ctr">
              <a:buNone/>
            </a:pPr>
            <a:r>
              <a:rPr lang="en-US" sz="4400" dirty="0" smtClean="0">
                <a:latin typeface="Georgia" panose="02040502050405020303" pitchFamily="18" charset="0"/>
              </a:rPr>
              <a:t>Logan Dudley  Skylar Harrell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12</a:t>
            </a:r>
            <a:r>
              <a:rPr lang="en-US" sz="4400" baseline="30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th</a:t>
            </a:r>
            <a:r>
              <a:rPr lang="en-US" sz="4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 Grade</a:t>
            </a:r>
          </a:p>
          <a:p>
            <a:pPr marL="0" indent="0" algn="ctr">
              <a:buNone/>
            </a:pPr>
            <a:r>
              <a:rPr lang="en-US" sz="4400" dirty="0" smtClean="0">
                <a:latin typeface="Georgia" panose="02040502050405020303" pitchFamily="18" charset="0"/>
              </a:rPr>
              <a:t>Bryson Palmer  Abigail Crabtree</a:t>
            </a:r>
            <a:endParaRPr lang="en-US" sz="4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7293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635181"/>
            <a:ext cx="8229600" cy="1143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7000" b="1" dirty="0" smtClean="0">
                <a:ln w="34925" cap="flat">
                  <a:solidFill>
                    <a:srgbClr val="7BA4DB"/>
                  </a:solidFill>
                  <a:round/>
                </a:ln>
                <a:latin typeface="Georgia"/>
                <a:cs typeface="Georgia"/>
              </a:rPr>
              <a:t>#</a:t>
            </a:r>
            <a:r>
              <a:rPr lang="en-US" sz="7000" b="1" dirty="0" err="1" smtClean="0">
                <a:ln w="34925" cap="flat">
                  <a:solidFill>
                    <a:srgbClr val="7BA4DB"/>
                  </a:solidFill>
                  <a:round/>
                </a:ln>
                <a:latin typeface="Georgia"/>
                <a:cs typeface="Georgia"/>
              </a:rPr>
              <a:t>PrideInThe</a:t>
            </a:r>
            <a:endParaRPr lang="en-US" sz="7000" b="1" dirty="0">
              <a:ln w="34925" cap="flat">
                <a:solidFill>
                  <a:srgbClr val="7BA4DB"/>
                </a:solidFill>
                <a:round/>
              </a:ln>
              <a:latin typeface="Georgia"/>
              <a:cs typeface="Georgia"/>
            </a:endParaRPr>
          </a:p>
        </p:txBody>
      </p:sp>
      <p:pic>
        <p:nvPicPr>
          <p:cNvPr id="3" name="Picture 2" descr="gibbshighschoo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85" y="2603500"/>
            <a:ext cx="288235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2960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bbs G LunaPic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" b="304"/>
          <a:stretch/>
        </p:blipFill>
        <p:spPr>
          <a:xfrm>
            <a:off x="117719" y="2967671"/>
            <a:ext cx="1925466" cy="1098673"/>
          </a:xfrm>
        </p:spPr>
      </p:pic>
      <p:sp>
        <p:nvSpPr>
          <p:cNvPr id="6" name="TextBox 5"/>
          <p:cNvSpPr txBox="1"/>
          <p:nvPr/>
        </p:nvSpPr>
        <p:spPr>
          <a:xfrm>
            <a:off x="2043206" y="2967661"/>
            <a:ext cx="7100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ln w="15875" cap="flat">
                  <a:solidFill>
                    <a:schemeClr val="tx1"/>
                  </a:solidFill>
                  <a:round/>
                </a:ln>
                <a:solidFill>
                  <a:srgbClr val="2383FF"/>
                </a:solidFill>
                <a:latin typeface="Georgia"/>
                <a:cs typeface="Georgia"/>
              </a:rPr>
              <a:t>raduation</a:t>
            </a:r>
            <a:r>
              <a:rPr lang="en-US" sz="5000" dirty="0" smtClean="0">
                <a:ln w="15875" cap="flat">
                  <a:solidFill>
                    <a:schemeClr val="tx1"/>
                  </a:solidFill>
                  <a:round/>
                </a:ln>
                <a:solidFill>
                  <a:srgbClr val="2383FF"/>
                </a:solidFill>
                <a:latin typeface="Georgia"/>
                <a:cs typeface="Georgia"/>
              </a:rPr>
              <a:t> begins today.</a:t>
            </a:r>
            <a:endParaRPr lang="en-US" sz="5000" dirty="0">
              <a:ln w="15875" cap="flat">
                <a:solidFill>
                  <a:schemeClr val="tx1"/>
                </a:solidFill>
                <a:round/>
              </a:ln>
              <a:solidFill>
                <a:srgbClr val="2383FF"/>
              </a:solidFill>
              <a:latin typeface="Georgia"/>
              <a:cs typeface="Georgia"/>
            </a:endParaRPr>
          </a:p>
        </p:txBody>
      </p:sp>
      <p:pic>
        <p:nvPicPr>
          <p:cNvPr id="7" name="Picture 6" descr="gibbs_hs_mainord.t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32" y="4221424"/>
            <a:ext cx="2460561" cy="24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4623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Daily Announcements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6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You can also find daily announcements on our school website by clicking the icon!</a:t>
            </a:r>
          </a:p>
          <a:p>
            <a:pPr marL="0" indent="0">
              <a:buNone/>
            </a:pPr>
            <a:endParaRPr lang="en-US" dirty="0">
              <a:ln w="25400">
                <a:solidFill>
                  <a:srgbClr val="7BA4DB"/>
                </a:solidFill>
              </a:ln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2653828"/>
            <a:ext cx="6086475" cy="407892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2300714">
            <a:off x="4429177" y="2843470"/>
            <a:ext cx="823122" cy="1443074"/>
          </a:xfrm>
          <a:prstGeom prst="dow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8150167">
            <a:off x="4459637" y="5074419"/>
            <a:ext cx="823123" cy="1451529"/>
          </a:xfrm>
          <a:prstGeom prst="dow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1890616" y="4000837"/>
            <a:ext cx="823123" cy="1384900"/>
          </a:xfrm>
          <a:prstGeom prst="dow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55139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Important Dates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85725" y="1345050"/>
            <a:ext cx="89630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January </a:t>
            </a:r>
            <a:r>
              <a:rPr lang="en-US" sz="3200" dirty="0" smtClean="0">
                <a:latin typeface="Georgia"/>
                <a:cs typeface="Georgia"/>
              </a:rPr>
              <a:t>25 – Early Release Day</a:t>
            </a:r>
          </a:p>
          <a:p>
            <a:r>
              <a:rPr lang="en-US" sz="3200" dirty="0" smtClean="0">
                <a:latin typeface="Georgia"/>
                <a:cs typeface="Georgia"/>
              </a:rPr>
              <a:t>February 8 – 4.5 Week Grading Period</a:t>
            </a:r>
          </a:p>
          <a:p>
            <a:r>
              <a:rPr lang="en-US" sz="3200" dirty="0" smtClean="0">
                <a:latin typeface="Georgia"/>
                <a:cs typeface="Georgia"/>
              </a:rPr>
              <a:t>February 15 – Early Release Day</a:t>
            </a:r>
          </a:p>
          <a:p>
            <a:r>
              <a:rPr lang="en-US" sz="3200" dirty="0" smtClean="0">
                <a:latin typeface="Georgia"/>
                <a:cs typeface="Georgia"/>
              </a:rPr>
              <a:t>February 20 – President’s Day – In-Service Day</a:t>
            </a:r>
          </a:p>
          <a:p>
            <a:r>
              <a:rPr lang="en-US" sz="3200" dirty="0" smtClean="0">
                <a:latin typeface="Georgia"/>
                <a:cs typeface="Georgia"/>
              </a:rPr>
              <a:t>March 7 – ACT – Juniors</a:t>
            </a:r>
          </a:p>
          <a:p>
            <a:r>
              <a:rPr lang="en-US" sz="3200" dirty="0" smtClean="0">
                <a:latin typeface="Georgia"/>
                <a:cs typeface="Georgia"/>
              </a:rPr>
              <a:t>March 10 – 9 Week Grades</a:t>
            </a:r>
          </a:p>
          <a:p>
            <a:r>
              <a:rPr lang="en-US" sz="3200" dirty="0" smtClean="0">
                <a:latin typeface="Georgia"/>
                <a:cs typeface="Georgia"/>
              </a:rPr>
              <a:t>March 13-17 – Spring Break</a:t>
            </a:r>
          </a:p>
          <a:p>
            <a:r>
              <a:rPr lang="en-US" sz="3200" dirty="0" smtClean="0">
                <a:latin typeface="Georgia"/>
                <a:cs typeface="Georgia"/>
              </a:rPr>
              <a:t>March 22 – Early Release Day</a:t>
            </a:r>
          </a:p>
          <a:p>
            <a:r>
              <a:rPr lang="en-US" sz="3200" dirty="0" smtClean="0">
                <a:latin typeface="Georgia"/>
                <a:cs typeface="Georgia"/>
              </a:rPr>
              <a:t>April 7 – Good Friday Holiday</a:t>
            </a:r>
          </a:p>
          <a:p>
            <a:r>
              <a:rPr lang="en-US" sz="3200" dirty="0" smtClean="0">
                <a:latin typeface="Georgia"/>
                <a:cs typeface="Georgia"/>
              </a:rPr>
              <a:t>April 10 – In-Service Day</a:t>
            </a:r>
          </a:p>
        </p:txBody>
      </p:sp>
    </p:spTree>
    <p:extLst>
      <p:ext uri="{BB962C8B-B14F-4D97-AF65-F5344CB8AC3E}">
        <p14:creationId xmlns:p14="http://schemas.microsoft.com/office/powerpoint/2010/main" val="264477356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Get Connected!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7589" y="4045779"/>
            <a:ext cx="883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 smtClean="0">
                <a:ln>
                  <a:solidFill>
                    <a:srgbClr val="7BA4DB"/>
                  </a:solidFill>
                </a:ln>
                <a:effectLst>
                  <a:glow rad="101600">
                    <a:srgbClr val="7BA4DB">
                      <a:alpha val="75000"/>
                    </a:srgbClr>
                  </a:glow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@</a:t>
            </a:r>
            <a:r>
              <a:rPr lang="en-US" sz="7200" baseline="30000" dirty="0" err="1" smtClean="0">
                <a:ln>
                  <a:solidFill>
                    <a:srgbClr val="7BA4DB"/>
                  </a:solidFill>
                </a:ln>
                <a:effectLst>
                  <a:glow rad="101600">
                    <a:srgbClr val="7BA4DB">
                      <a:alpha val="75000"/>
                    </a:srgbClr>
                  </a:glow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GibbshsEagles</a:t>
            </a:r>
            <a:endParaRPr lang="en-US" sz="7200" baseline="30000" dirty="0" smtClean="0">
              <a:ln>
                <a:solidFill>
                  <a:srgbClr val="7BA4DB"/>
                </a:solidFill>
              </a:ln>
              <a:effectLst>
                <a:glow rad="101600">
                  <a:srgbClr val="7BA4DB">
                    <a:alpha val="75000"/>
                  </a:srgbClr>
                </a:glow>
                <a:outerShdw blurRad="50800" dist="38100" dir="2700000" algn="tl" rotWithShape="0">
                  <a:srgbClr val="7BA4DB">
                    <a:alpha val="43000"/>
                  </a:srgbClr>
                </a:outerShdw>
              </a:effectLst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599810"/>
            <a:ext cx="5080000" cy="42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25249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Get Connected!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7589" y="3794457"/>
            <a:ext cx="883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ln>
                  <a:solidFill>
                    <a:srgbClr val="7BA4DB"/>
                  </a:solidFill>
                </a:ln>
                <a:effectLst>
                  <a:glow rad="101600">
                    <a:srgbClr val="7BA4DB">
                      <a:alpha val="75000"/>
                    </a:srgbClr>
                  </a:glow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@</a:t>
            </a:r>
            <a:r>
              <a:rPr lang="en-US" sz="7200" baseline="30000" dirty="0" err="1" smtClean="0">
                <a:ln>
                  <a:solidFill>
                    <a:srgbClr val="7BA4DB"/>
                  </a:solidFill>
                </a:ln>
                <a:effectLst>
                  <a:glow rad="101600">
                    <a:srgbClr val="7BA4DB">
                      <a:alpha val="75000"/>
                    </a:srgbClr>
                  </a:glow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GibbsEagles</a:t>
            </a:r>
            <a:endParaRPr lang="en-US" sz="7200" baseline="30000" dirty="0" smtClean="0">
              <a:ln>
                <a:solidFill>
                  <a:srgbClr val="7BA4DB"/>
                </a:solidFill>
              </a:ln>
              <a:effectLst>
                <a:outerShdw blurRad="50800" dist="38100" dir="2700000" algn="tl" rotWithShape="0">
                  <a:srgbClr val="7BA4DB">
                    <a:alpha val="43000"/>
                  </a:srgbClr>
                </a:outerShdw>
              </a:effectLst>
              <a:latin typeface="Georgia"/>
              <a:cs typeface="Georgia"/>
            </a:endParaRPr>
          </a:p>
          <a:p>
            <a:r>
              <a:rPr lang="en-US" sz="7200" baseline="30000" dirty="0" smtClean="0">
                <a:ln>
                  <a:solidFill>
                    <a:srgbClr val="7BA4DB"/>
                  </a:solidFill>
                </a:ln>
                <a:effectLst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Counselors:</a:t>
            </a:r>
            <a:r>
              <a:rPr lang="en-US" sz="7200" baseline="30000" dirty="0" smtClean="0">
                <a:ln>
                  <a:solidFill>
                    <a:srgbClr val="7BA4DB"/>
                  </a:solidFill>
                </a:ln>
                <a:effectLst>
                  <a:glow rad="101600">
                    <a:srgbClr val="7BA4DB">
                      <a:alpha val="75000"/>
                    </a:srgbClr>
                  </a:glow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  @</a:t>
            </a:r>
            <a:r>
              <a:rPr lang="en-US" sz="7200" baseline="30000" dirty="0" err="1" smtClean="0">
                <a:ln>
                  <a:solidFill>
                    <a:srgbClr val="7BA4DB"/>
                  </a:solidFill>
                </a:ln>
                <a:effectLst>
                  <a:glow rad="101600">
                    <a:srgbClr val="7BA4DB">
                      <a:alpha val="75000"/>
                    </a:srgbClr>
                  </a:glow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GibbsCounseling</a:t>
            </a:r>
            <a:endParaRPr lang="en-US" sz="7200" baseline="30000" dirty="0">
              <a:ln>
                <a:solidFill>
                  <a:srgbClr val="7BA4DB"/>
                </a:solidFill>
              </a:ln>
              <a:effectLst>
                <a:glow rad="101600">
                  <a:srgbClr val="7BA4DB">
                    <a:alpha val="75000"/>
                  </a:srgbClr>
                </a:glow>
                <a:outerShdw blurRad="50800" dist="38100" dir="2700000" algn="tl" rotWithShape="0">
                  <a:srgbClr val="7BA4DB">
                    <a:alpha val="43000"/>
                  </a:srgbClr>
                </a:outerShdw>
              </a:effectLst>
              <a:latin typeface="Georgia"/>
              <a:cs typeface="Georgia"/>
            </a:endParaRPr>
          </a:p>
          <a:p>
            <a:r>
              <a:rPr lang="en-US" sz="7200" baseline="30000" dirty="0" smtClean="0">
                <a:ln>
                  <a:solidFill>
                    <a:srgbClr val="7BA4DB"/>
                  </a:solidFill>
                </a:ln>
                <a:effectLst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Yearbook:</a:t>
            </a:r>
            <a:r>
              <a:rPr lang="en-US" sz="7200" baseline="30000" dirty="0" smtClean="0">
                <a:ln>
                  <a:solidFill>
                    <a:srgbClr val="7BA4DB"/>
                  </a:solidFill>
                </a:ln>
                <a:effectLst>
                  <a:glow rad="101600">
                    <a:srgbClr val="7BA4DB">
                      <a:alpha val="75000"/>
                    </a:srgbClr>
                  </a:glow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   </a:t>
            </a:r>
            <a:r>
              <a:rPr lang="en-US" sz="7200" baseline="30000" dirty="0">
                <a:ln>
                  <a:solidFill>
                    <a:srgbClr val="7BA4DB"/>
                  </a:solidFill>
                </a:ln>
                <a:effectLst>
                  <a:glow rad="101600">
                    <a:srgbClr val="7BA4DB">
                      <a:alpha val="75000"/>
                    </a:srgbClr>
                  </a:glow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@</a:t>
            </a:r>
            <a:r>
              <a:rPr lang="en-US" sz="7200" baseline="30000" dirty="0" err="1" smtClean="0">
                <a:ln>
                  <a:solidFill>
                    <a:srgbClr val="7BA4DB"/>
                  </a:solidFill>
                </a:ln>
                <a:effectLst>
                  <a:glow rad="101600">
                    <a:srgbClr val="7BA4DB">
                      <a:alpha val="75000"/>
                    </a:srgbClr>
                  </a:glow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GHSEagleYrbk</a:t>
            </a:r>
            <a:endParaRPr lang="en-US" sz="7200" baseline="30000" dirty="0">
              <a:ln>
                <a:solidFill>
                  <a:srgbClr val="7BA4DB"/>
                </a:solidFill>
              </a:ln>
              <a:effectLst>
                <a:glow rad="101600">
                  <a:srgbClr val="7BA4DB">
                    <a:alpha val="75000"/>
                  </a:srgbClr>
                </a:glow>
                <a:outerShdw blurRad="50800" dist="38100" dir="2700000" algn="tl" rotWithShape="0">
                  <a:srgbClr val="7BA4DB">
                    <a:alpha val="43000"/>
                  </a:srgbClr>
                </a:outerShdw>
              </a:effectLst>
              <a:latin typeface="Georgia"/>
              <a:cs typeface="Georgia"/>
            </a:endParaRPr>
          </a:p>
          <a:p>
            <a:r>
              <a:rPr lang="en-US" sz="7200" baseline="30000" dirty="0" smtClean="0">
                <a:ln>
                  <a:solidFill>
                    <a:srgbClr val="7BA4DB"/>
                  </a:solidFill>
                </a:ln>
                <a:effectLst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Mr. Webster:</a:t>
            </a:r>
            <a:r>
              <a:rPr lang="en-US" sz="7200" baseline="30000" dirty="0" smtClean="0">
                <a:ln>
                  <a:solidFill>
                    <a:srgbClr val="7BA4DB"/>
                  </a:solidFill>
                </a:ln>
                <a:effectLst>
                  <a:glow rad="101600">
                    <a:srgbClr val="7BA4DB">
                      <a:alpha val="75000"/>
                    </a:srgbClr>
                  </a:glow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   @</a:t>
            </a:r>
            <a:r>
              <a:rPr lang="en-US" sz="7200" baseline="30000" dirty="0" err="1" smtClean="0">
                <a:ln>
                  <a:solidFill>
                    <a:srgbClr val="7BA4DB"/>
                  </a:solidFill>
                </a:ln>
                <a:effectLst>
                  <a:glow rad="101600">
                    <a:srgbClr val="7BA4DB">
                      <a:alpha val="75000"/>
                    </a:srgbClr>
                  </a:glow>
                  <a:outerShdw blurRad="50800" dist="38100" dir="2700000" algn="tl" rotWithShape="0">
                    <a:srgbClr val="7BA4DB">
                      <a:alpha val="43000"/>
                    </a:srgbClr>
                  </a:outerShdw>
                </a:effectLst>
                <a:latin typeface="Georgia"/>
                <a:cs typeface="Georgia"/>
              </a:rPr>
              <a:t>Gibbsprincipal</a:t>
            </a:r>
            <a:endParaRPr lang="en-US" sz="7200" baseline="30000" dirty="0" smtClean="0">
              <a:ln>
                <a:solidFill>
                  <a:srgbClr val="7BA4DB"/>
                </a:solidFill>
              </a:ln>
              <a:effectLst>
                <a:glow rad="101600">
                  <a:srgbClr val="7BA4DB">
                    <a:alpha val="75000"/>
                  </a:srgbClr>
                </a:glow>
                <a:outerShdw blurRad="50800" dist="38100" dir="2700000" algn="tl" rotWithShape="0">
                  <a:srgbClr val="7BA4DB">
                    <a:alpha val="43000"/>
                  </a:srgbClr>
                </a:outerShdw>
              </a:effectLst>
              <a:latin typeface="Georgia"/>
              <a:cs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47" y="864351"/>
            <a:ext cx="5683984" cy="30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30737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Student Handbook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7607" y="1417670"/>
            <a:ext cx="902641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Georgia"/>
                <a:cs typeface="Georgia"/>
              </a:rPr>
              <a:t>The Gibbs High School Student Handbook can be found at </a:t>
            </a:r>
            <a:r>
              <a:rPr lang="en-US" sz="5000" dirty="0" smtClean="0"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Georgia"/>
                <a:cs typeface="Georgia"/>
                <a:hlinkClick r:id="rId2"/>
              </a:rPr>
              <a:t>www.knoxschools.org/gibbshs</a:t>
            </a:r>
            <a:endParaRPr lang="en-US" sz="5000" dirty="0" smtClean="0">
              <a:effectLst>
                <a:glow rad="101600">
                  <a:srgbClr val="FFFF00">
                    <a:alpha val="75000"/>
                  </a:srgbClr>
                </a:glow>
              </a:effectLst>
              <a:latin typeface="Georgia"/>
              <a:cs typeface="Georgia"/>
            </a:endParaRPr>
          </a:p>
          <a:p>
            <a:endParaRPr lang="en-US" sz="4000" dirty="0" smtClean="0">
              <a:latin typeface="Georgia"/>
              <a:cs typeface="Georgia"/>
            </a:endParaRPr>
          </a:p>
          <a:p>
            <a:r>
              <a:rPr lang="en-US" sz="4000" dirty="0" smtClean="0">
                <a:latin typeface="Georgia"/>
                <a:cs typeface="Georgia"/>
              </a:rPr>
              <a:t>Find </a:t>
            </a:r>
            <a:r>
              <a:rPr lang="en-US" sz="4000" i="1" dirty="0" smtClean="0">
                <a:solidFill>
                  <a:schemeClr val="accent6"/>
                </a:solidFill>
                <a:latin typeface="Georgia"/>
                <a:cs typeface="Georgia"/>
              </a:rPr>
              <a:t>Our School </a:t>
            </a:r>
            <a:r>
              <a:rPr lang="en-US" sz="4000" dirty="0" smtClean="0">
                <a:latin typeface="Georgia"/>
                <a:cs typeface="Georgia"/>
              </a:rPr>
              <a:t>at the top and choose </a:t>
            </a:r>
            <a:r>
              <a:rPr lang="en-US" sz="4000" i="1" dirty="0" smtClean="0">
                <a:solidFill>
                  <a:schemeClr val="accent6"/>
                </a:solidFill>
                <a:latin typeface="Georgia"/>
                <a:cs typeface="Georgia"/>
              </a:rPr>
              <a:t>General Information</a:t>
            </a:r>
            <a:r>
              <a:rPr lang="en-US" sz="4000" dirty="0" smtClean="0">
                <a:latin typeface="Georgia"/>
                <a:cs typeface="Georgia"/>
              </a:rPr>
              <a:t> in the drop-down menu. Click on </a:t>
            </a:r>
            <a:r>
              <a:rPr lang="en-US" sz="4000" i="1" dirty="0" smtClean="0">
                <a:solidFill>
                  <a:srgbClr val="F79646"/>
                </a:solidFill>
                <a:latin typeface="Georgia"/>
                <a:cs typeface="Georgia"/>
              </a:rPr>
              <a:t>Student Handbook</a:t>
            </a:r>
            <a:r>
              <a:rPr lang="en-US" sz="4000" dirty="0" smtClean="0">
                <a:latin typeface="Georgia"/>
                <a:cs typeface="Georg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109892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Counseling Department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7607" y="1417670"/>
            <a:ext cx="90264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/>
                <a:cs typeface="Georgia"/>
              </a:rPr>
              <a:t>Cheyenne Pack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/>
                <a:cs typeface="Georgia"/>
              </a:rPr>
              <a:t>			Students A-D</a:t>
            </a:r>
          </a:p>
          <a:p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eorgia"/>
                <a:cs typeface="Georgia"/>
              </a:rPr>
              <a:t>Malee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eorgia"/>
                <a:cs typeface="Georgia"/>
              </a:rPr>
              <a:t> Hogan				Students E-K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Georgia"/>
                <a:cs typeface="Georgia"/>
              </a:rPr>
              <a:t>Marissa Buchanan	Students L-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Georgia"/>
                <a:cs typeface="Georgia"/>
              </a:rPr>
              <a:t>Ri</a:t>
            </a:r>
            <a:endParaRPr lang="en-US" sz="4400" dirty="0" smtClean="0">
              <a:ln>
                <a:solidFill>
                  <a:schemeClr val="tx1"/>
                </a:solidFill>
              </a:ln>
              <a:solidFill>
                <a:schemeClr val="accent4"/>
              </a:solidFill>
              <a:latin typeface="Georgia"/>
              <a:cs typeface="Georgia"/>
            </a:endParaRP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Sarah Draper 				Students Ro-Z</a:t>
            </a:r>
          </a:p>
        </p:txBody>
      </p:sp>
    </p:spTree>
    <p:extLst>
      <p:ext uri="{BB962C8B-B14F-4D97-AF65-F5344CB8AC3E}">
        <p14:creationId xmlns:p14="http://schemas.microsoft.com/office/powerpoint/2010/main" val="158937099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Technology Reminders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1" y="1320225"/>
            <a:ext cx="88773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Georgia"/>
                <a:cs typeface="Georgia"/>
              </a:rPr>
              <a:t>Technology Device Agreement due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Georgia"/>
                <a:cs typeface="Georgia"/>
              </a:rPr>
              <a:t>Device Insurance paid by </a:t>
            </a:r>
            <a:r>
              <a:rPr lang="en-US" sz="3200" dirty="0" smtClean="0">
                <a:solidFill>
                  <a:srgbClr val="FFFF00"/>
                </a:solidFill>
                <a:latin typeface="Georgia"/>
                <a:cs typeface="Georgia"/>
              </a:rPr>
              <a:t>9/30 ($20)</a:t>
            </a:r>
          </a:p>
          <a:p>
            <a:r>
              <a:rPr lang="en-US" sz="3200" dirty="0" smtClean="0">
                <a:latin typeface="Georgia"/>
                <a:cs typeface="Georgia"/>
              </a:rPr>
              <a:t>3. Do </a:t>
            </a:r>
            <a:r>
              <a:rPr lang="en-US" sz="3200" u="sng" dirty="0" smtClean="0">
                <a:solidFill>
                  <a:srgbClr val="00B050"/>
                </a:solidFill>
                <a:latin typeface="Georgia"/>
                <a:cs typeface="Georgia"/>
              </a:rPr>
              <a:t>NOT</a:t>
            </a:r>
            <a:r>
              <a:rPr lang="en-US" sz="3200" dirty="0" smtClean="0">
                <a:latin typeface="Georgia"/>
                <a:cs typeface="Georgia"/>
              </a:rPr>
              <a:t> put stickers on your </a:t>
            </a:r>
            <a:r>
              <a:rPr lang="en-US" sz="3200" dirty="0" err="1" smtClean="0">
                <a:latin typeface="Georgia"/>
                <a:cs typeface="Georgia"/>
              </a:rPr>
              <a:t>chromebook</a:t>
            </a:r>
            <a:r>
              <a:rPr lang="en-US" sz="3200" dirty="0" smtClean="0">
                <a:latin typeface="Georgia"/>
                <a:cs typeface="Georgia"/>
              </a:rPr>
              <a:t>!</a:t>
            </a:r>
          </a:p>
          <a:p>
            <a:r>
              <a:rPr lang="en-US" sz="3200" dirty="0" smtClean="0">
                <a:latin typeface="Georgia"/>
                <a:cs typeface="Georgia"/>
              </a:rPr>
              <a:t>4. Do </a:t>
            </a:r>
            <a:r>
              <a:rPr lang="en-US" sz="3200" u="sng" dirty="0" smtClean="0">
                <a:solidFill>
                  <a:srgbClr val="00B050"/>
                </a:solidFill>
                <a:latin typeface="Georgia"/>
                <a:cs typeface="Georgia"/>
              </a:rPr>
              <a:t>NOT</a:t>
            </a:r>
            <a:r>
              <a:rPr lang="en-US" sz="3200" dirty="0" smtClean="0">
                <a:latin typeface="Georgia"/>
                <a:cs typeface="Georgia"/>
              </a:rPr>
              <a:t> use paint or markers near your </a:t>
            </a:r>
            <a:r>
              <a:rPr lang="en-US" sz="3200" dirty="0" err="1" smtClean="0">
                <a:latin typeface="Georgia"/>
                <a:cs typeface="Georgia"/>
              </a:rPr>
              <a:t>chromebook</a:t>
            </a:r>
            <a:r>
              <a:rPr lang="en-US" sz="3200" dirty="0" smtClean="0">
                <a:latin typeface="Georgia"/>
                <a:cs typeface="Georgia"/>
              </a:rPr>
              <a:t>!</a:t>
            </a:r>
          </a:p>
          <a:p>
            <a:r>
              <a:rPr lang="en-US" sz="3200" dirty="0" smtClean="0">
                <a:latin typeface="Georgia"/>
                <a:cs typeface="Georgia"/>
              </a:rPr>
              <a:t>5. Do </a:t>
            </a:r>
            <a:r>
              <a:rPr lang="en-US" sz="3200" u="sng" dirty="0" smtClean="0">
                <a:solidFill>
                  <a:srgbClr val="00B050"/>
                </a:solidFill>
                <a:latin typeface="Georgia"/>
                <a:cs typeface="Georgia"/>
              </a:rPr>
              <a:t>NOT</a:t>
            </a:r>
            <a:r>
              <a:rPr lang="en-US" sz="3200" dirty="0" smtClean="0">
                <a:latin typeface="Georgia"/>
                <a:cs typeface="Georgia"/>
              </a:rPr>
              <a:t> eat snacks or food or drink near your </a:t>
            </a:r>
            <a:r>
              <a:rPr lang="en-US" sz="3200" dirty="0" err="1" smtClean="0">
                <a:latin typeface="Georgia"/>
                <a:cs typeface="Georgia"/>
              </a:rPr>
              <a:t>chromebook</a:t>
            </a:r>
            <a:r>
              <a:rPr lang="en-US" sz="3200" dirty="0" smtClean="0">
                <a:latin typeface="Georgia"/>
                <a:cs typeface="Georgia"/>
              </a:rPr>
              <a:t>!</a:t>
            </a:r>
          </a:p>
          <a:p>
            <a:r>
              <a:rPr lang="en-US" sz="3200" dirty="0" smtClean="0">
                <a:latin typeface="Georgia"/>
                <a:cs typeface="Georgia"/>
              </a:rPr>
              <a:t>6. Chromebook should be charged and ready each day. </a:t>
            </a:r>
            <a:r>
              <a:rPr lang="en-US" sz="3200" u="sng" dirty="0" smtClean="0">
                <a:solidFill>
                  <a:srgbClr val="00B050"/>
                </a:solidFill>
                <a:latin typeface="Georgia"/>
                <a:cs typeface="Georgia"/>
              </a:rPr>
              <a:t>NO CHARGERS WILL BE LOANED</a:t>
            </a:r>
            <a:r>
              <a:rPr lang="en-US" sz="3200" dirty="0" smtClean="0">
                <a:latin typeface="Georgia"/>
                <a:cs typeface="Georgia"/>
              </a:rPr>
              <a:t>!</a:t>
            </a:r>
          </a:p>
          <a:p>
            <a:r>
              <a:rPr lang="en-US" sz="3200" dirty="0" smtClean="0">
                <a:latin typeface="Georgia"/>
                <a:cs typeface="Georgia"/>
              </a:rPr>
              <a:t>7. Do </a:t>
            </a:r>
            <a:r>
              <a:rPr lang="en-US" sz="3200" u="sng" dirty="0" smtClean="0">
                <a:solidFill>
                  <a:srgbClr val="00B050"/>
                </a:solidFill>
                <a:latin typeface="Georgia"/>
                <a:cs typeface="Georgia"/>
              </a:rPr>
              <a:t>NOT</a:t>
            </a:r>
            <a:r>
              <a:rPr lang="en-US" sz="3200" dirty="0" smtClean="0">
                <a:latin typeface="Georgia"/>
                <a:cs typeface="Georgia"/>
              </a:rPr>
              <a:t> charge your phones using your </a:t>
            </a:r>
            <a:r>
              <a:rPr lang="en-US" sz="3200" dirty="0" err="1" smtClean="0">
                <a:latin typeface="Georgia"/>
                <a:cs typeface="Georgia"/>
              </a:rPr>
              <a:t>chromebook</a:t>
            </a:r>
            <a:r>
              <a:rPr lang="en-US" sz="3200" dirty="0" smtClean="0">
                <a:latin typeface="Georgia"/>
                <a:cs typeface="Georgia"/>
              </a:rPr>
              <a:t>!</a:t>
            </a:r>
          </a:p>
          <a:p>
            <a:endParaRPr lang="en-US" sz="3200" dirty="0" smtClean="0">
              <a:latin typeface="Georgia"/>
              <a:cs typeface="Georgia"/>
            </a:endParaRPr>
          </a:p>
          <a:p>
            <a:endParaRPr lang="en-US" sz="3200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1373359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25400">
                  <a:solidFill>
                    <a:srgbClr val="7BA4DB"/>
                  </a:solidFill>
                </a:ln>
                <a:latin typeface="Georgia"/>
                <a:cs typeface="Georgia"/>
              </a:rPr>
              <a:t>2023 Eagle Yearbook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33350" y="1335525"/>
            <a:ext cx="88773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Georgia"/>
                <a:cs typeface="Georgia"/>
              </a:rPr>
              <a:t>On Sale Now!</a:t>
            </a:r>
          </a:p>
          <a:p>
            <a:pPr algn="ctr"/>
            <a:endParaRPr lang="en-US" sz="5400" dirty="0" smtClean="0">
              <a:latin typeface="Georgia"/>
              <a:cs typeface="Georgia"/>
            </a:endParaRPr>
          </a:p>
          <a:p>
            <a:pPr algn="ctr"/>
            <a:endParaRPr lang="en-US" sz="5400" dirty="0" smtClean="0">
              <a:latin typeface="Georgia"/>
              <a:cs typeface="Georgia"/>
            </a:endParaRPr>
          </a:p>
          <a:p>
            <a:pPr algn="ctr"/>
            <a:r>
              <a:rPr lang="en-US" sz="5400" dirty="0" smtClean="0">
                <a:latin typeface="Georgia"/>
                <a:cs typeface="Georgia"/>
              </a:rPr>
              <a:t>Early Bird Price</a:t>
            </a:r>
            <a:endParaRPr lang="en-US" sz="5400" dirty="0">
              <a:latin typeface="Georgia"/>
              <a:cs typeface="Georgia"/>
            </a:endParaRPr>
          </a:p>
          <a:p>
            <a:pPr algn="ctr"/>
            <a:r>
              <a:rPr lang="en-US" sz="5400" dirty="0" smtClean="0">
                <a:latin typeface="Georgia"/>
                <a:cs typeface="Georgia"/>
              </a:rPr>
              <a:t>$65</a:t>
            </a:r>
          </a:p>
          <a:p>
            <a:pPr algn="ctr"/>
            <a:r>
              <a:rPr lang="en-US" sz="4000" i="1" dirty="0" smtClean="0">
                <a:latin typeface="Georgia"/>
                <a:cs typeface="Georgia"/>
              </a:rPr>
              <a:t>Ends February 24th</a:t>
            </a:r>
            <a:endParaRPr lang="en-US" sz="4000" i="1" dirty="0">
              <a:latin typeface="Georgia"/>
              <a:cs typeface="Georgia"/>
            </a:endParaRPr>
          </a:p>
          <a:p>
            <a:endParaRPr lang="en-US" sz="3200" dirty="0" smtClean="0">
              <a:latin typeface="Georgia"/>
              <a:cs typeface="Georgia"/>
            </a:endParaRPr>
          </a:p>
          <a:p>
            <a:endParaRPr lang="en-US" sz="3200" dirty="0" smtClean="0">
              <a:latin typeface="Georgia"/>
              <a:cs typeface="Georgia"/>
            </a:endParaRPr>
          </a:p>
          <a:p>
            <a:endParaRPr lang="en-US" sz="3200" dirty="0" smtClean="0"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200274"/>
            <a:ext cx="2667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2110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21109</TotalTime>
  <Words>355</Words>
  <Application>Microsoft Office PowerPoint</Application>
  <PresentationFormat>On-screen Show (4:3)</PresentationFormat>
  <Paragraphs>89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Aharoni</vt:lpstr>
      <vt:lpstr>Arial</vt:lpstr>
      <vt:lpstr>Calibri</vt:lpstr>
      <vt:lpstr>Georgia</vt:lpstr>
      <vt:lpstr>Black</vt:lpstr>
      <vt:lpstr>WELCOME TO GIBBS HIGH SCHOOL</vt:lpstr>
      <vt:lpstr>Daily Announcements</vt:lpstr>
      <vt:lpstr>Important Dates</vt:lpstr>
      <vt:lpstr>Get Connected!</vt:lpstr>
      <vt:lpstr>Get Connected!</vt:lpstr>
      <vt:lpstr>Student Handbook</vt:lpstr>
      <vt:lpstr>Counseling Department</vt:lpstr>
      <vt:lpstr>Technology Reminders</vt:lpstr>
      <vt:lpstr>2023 Eagle Yearbook</vt:lpstr>
      <vt:lpstr>  “A lot of kids we recruit play multiple sports, and I think that’s how it should be. Players should be able to experience high school and play as many sports as they want. That’s how I grew up.”  Dana Holgorsen Head Football Coach University of Houston </vt:lpstr>
      <vt:lpstr>Athletic Events</vt:lpstr>
      <vt:lpstr>Get Involved!!!</vt:lpstr>
      <vt:lpstr>Students of the Month</vt:lpstr>
      <vt:lpstr>Students of the Month</vt:lpstr>
      <vt:lpstr>#PrideInThe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Gibbs High School</dc:title>
  <dc:creator>teacher</dc:creator>
  <cp:lastModifiedBy>ROBIN DAVIS</cp:lastModifiedBy>
  <cp:revision>775</cp:revision>
  <dcterms:created xsi:type="dcterms:W3CDTF">2017-08-08T00:46:41Z</dcterms:created>
  <dcterms:modified xsi:type="dcterms:W3CDTF">2023-01-20T21:24:38Z</dcterms:modified>
</cp:coreProperties>
</file>